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9" r:id="rId2"/>
    <p:sldId id="333" r:id="rId3"/>
    <p:sldId id="336" r:id="rId4"/>
    <p:sldId id="337" r:id="rId5"/>
    <p:sldId id="338" r:id="rId6"/>
    <p:sldId id="339" r:id="rId7"/>
    <p:sldId id="340" r:id="rId8"/>
    <p:sldId id="341" r:id="rId9"/>
    <p:sldId id="343" r:id="rId10"/>
    <p:sldId id="342" r:id="rId11"/>
    <p:sldId id="344" r:id="rId12"/>
    <p:sldId id="345" r:id="rId13"/>
    <p:sldId id="346" r:id="rId14"/>
    <p:sldId id="347" r:id="rId15"/>
    <p:sldId id="33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9109F-3352-489D-BB88-72EA4FA94076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C7266-FA47-4B3A-BF8A-FB70E7003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8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282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821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85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03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649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485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904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422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503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997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618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060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666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2EADF-042B-28A2-39E2-1B9843FE2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AA7F1F-5C60-9308-378C-EEF7C98BD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DAE332-6450-C192-977C-03271D89F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6311-A2A5-48C0-8258-F7C30AA6C9CD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BD4804-7543-78DE-63E8-98C3B598B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B2827D-6454-78C6-1024-6F193AB7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507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BAD74-1CFD-3E18-AC05-28D1E78DB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3F632D-FDB7-A50C-D1BC-7F83E5E47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646EBA-4117-7D93-C951-D44D2D450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6311-A2A5-48C0-8258-F7C30AA6C9CD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26ABFB-C8FC-6D2F-6BC5-1BA142E1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1BB0B5-BE03-325D-BEBB-DA3F3C7E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565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F011D0-0FFA-EE4F-F8A3-3F30A1CD7D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F5611E-1DDF-0E20-D7C0-72FF4284C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6903A-CB0A-7752-F3F3-777E77069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6311-A2A5-48C0-8258-F7C30AA6C9CD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7324A1-7607-BAF1-BA02-06AE3E51D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A017C-7A88-1002-7F24-19BFCB0E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291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A9A10-5175-4479-AA13-B86A11D6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FDE18-54F8-4BAE-B371-EB78C081A647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AE7C8-10A1-49C7-BCEF-4B1C4893B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88264E-86F5-4EC4-AEBD-419C64832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2B2C-548D-4198-9EFE-2B5CC6B4669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9E151FF-F494-489B-A850-E2E4ED020399}"/>
              </a:ext>
            </a:extLst>
          </p:cNvPr>
          <p:cNvSpPr/>
          <p:nvPr/>
        </p:nvSpPr>
        <p:spPr>
          <a:xfrm>
            <a:off x="9429173" y="323561"/>
            <a:ext cx="527901" cy="527901"/>
          </a:xfrm>
          <a:prstGeom prst="ellipse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EB593AC-3AB3-4CA6-BA40-218ECBA747DC}"/>
              </a:ext>
            </a:extLst>
          </p:cNvPr>
          <p:cNvSpPr/>
          <p:nvPr/>
        </p:nvSpPr>
        <p:spPr>
          <a:xfrm>
            <a:off x="10043685" y="323561"/>
            <a:ext cx="527901" cy="527901"/>
          </a:xfrm>
          <a:prstGeom prst="ellipse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DD6194F-9385-48EA-9EB9-BDA80C57B24F}"/>
              </a:ext>
            </a:extLst>
          </p:cNvPr>
          <p:cNvSpPr/>
          <p:nvPr/>
        </p:nvSpPr>
        <p:spPr>
          <a:xfrm>
            <a:off x="10658197" y="323561"/>
            <a:ext cx="527901" cy="527901"/>
          </a:xfrm>
          <a:prstGeom prst="ellipse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D0BA6B0-9A6A-44A5-A240-9CAE20253494}"/>
              </a:ext>
            </a:extLst>
          </p:cNvPr>
          <p:cNvSpPr/>
          <p:nvPr/>
        </p:nvSpPr>
        <p:spPr>
          <a:xfrm>
            <a:off x="11272708" y="323561"/>
            <a:ext cx="527901" cy="527901"/>
          </a:xfrm>
          <a:prstGeom prst="ellipse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78DFA6-3254-4756-85D4-99A50AA434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4" t="8704" r="10852" b="11556"/>
          <a:stretch/>
        </p:blipFill>
        <p:spPr>
          <a:xfrm>
            <a:off x="9522273" y="413656"/>
            <a:ext cx="354738" cy="3439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770EB84-BD95-4882-8273-1B0DB2D684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55"/>
          <a:stretch/>
        </p:blipFill>
        <p:spPr>
          <a:xfrm>
            <a:off x="10072235" y="314852"/>
            <a:ext cx="446314" cy="5279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E1C8299-B678-48EE-85ED-9E2FECC3F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8" r="7681" b="15937"/>
          <a:stretch/>
        </p:blipFill>
        <p:spPr>
          <a:xfrm>
            <a:off x="10796267" y="413656"/>
            <a:ext cx="258874" cy="34398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AF189B9-0F7F-4DCA-88CB-2F29CE061F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t="7567" r="5080" b="4308"/>
          <a:stretch/>
        </p:blipFill>
        <p:spPr>
          <a:xfrm>
            <a:off x="11362722" y="396238"/>
            <a:ext cx="343989" cy="34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4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49FB6-ECDE-6BFB-97A7-A7402C14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AFDBA4-7D74-C69F-79B7-B61E1E51E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3D1675-E5E6-A9B2-75B7-5FE3D5F58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6311-A2A5-48C0-8258-F7C30AA6C9CD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7A9AF8-887E-0497-9065-53DF2DF1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45BABB-2C69-4390-B926-7820370D5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423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0AC03-3A2D-AA81-7D69-61D96D0A9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7B949-2C25-17FD-6D86-058255387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10CBC0-4C08-9F47-6FC1-FCE0DB43A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6311-A2A5-48C0-8258-F7C30AA6C9CD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FC5C11-5C64-A1BA-289F-5088B4E75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ECD1E3-E514-3681-0905-7AC89AD9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0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4FF00-D98F-0DBD-53D2-DBDCA41EA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B2862A-ACF6-BDA8-C2C7-CFA0AE60BD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0E3116-7249-8106-92A9-5C48B0514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3A7683-B804-0101-78C3-C87FE04C5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6311-A2A5-48C0-8258-F7C30AA6C9CD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316210-2CDC-2804-947D-F1646B7C1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F278E4-5649-6BB4-C5D7-3849449F7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085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A9CB9-FFF1-85F8-44A8-0507D03DC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13A4D8-D84B-D824-2F60-8E83195C5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B47733-8131-00FA-D0D7-20191D587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19662E-FCC3-E1C1-454A-9456EF6B74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B8C758-A04A-1916-E954-025951FAC8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51C10D-2673-73D7-DBB9-A0585085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6311-A2A5-48C0-8258-F7C30AA6C9CD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3928AC-D1DD-DCC8-9299-4612F1925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86FBD4-AFC3-9EB9-5F8D-58BD7D028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916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0393C-E373-CB85-BF4F-846EF10F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57A840-5DDE-66A1-916A-DDB791E76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6311-A2A5-48C0-8258-F7C30AA6C9CD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8A2619-0547-EED8-02A0-BA0295A16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1C0486-AC19-A271-AA11-C1967C93F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53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DB72AF-6B4D-8278-CB7B-0919C24DF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6311-A2A5-48C0-8258-F7C30AA6C9CD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0DACE9-5E4C-F827-8D0B-2310F7674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657771-B67D-FBD3-BFD5-905AFC199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787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60313-CEF1-2CBA-4239-214D98E2C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BAC984-1A70-5A28-0806-9BA8A0F3D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DE28EC-A9B3-4B40-976C-13026972CD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E192D8-634C-1D35-2074-89461A52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6311-A2A5-48C0-8258-F7C30AA6C9CD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D02A0-5F88-B648-070C-A02391C3F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24925F-19D7-2C4D-C3F5-BA6B68D3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26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F01BB4-DACD-F5B4-B9EF-605A6C68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97E552-AC3F-7DFF-5E33-440567CCD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E0FEB-44FB-A7AF-C842-1B75969D7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9334F3-39CE-CB7E-74BC-5425175F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6311-A2A5-48C0-8258-F7C30AA6C9CD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8572F4-0D38-C334-FA73-4DB8B6F67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AF34B5-718F-8104-D37E-0B3F9721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106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B62BB1-D26C-78CA-6543-05DB39DFE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C613D1-39F9-FB37-A6AC-B17AA22A3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486D2-B26E-9D56-4F7B-328A00ECF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06311-A2A5-48C0-8258-F7C30AA6C9CD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8A1CCD-1747-EB76-D839-788B48D81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8A9145-1969-B92A-BF16-35ECCA7F66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316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630CF-7EE8-4FF7-A15F-170FD6F0D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2180" y="2027722"/>
            <a:ext cx="8866157" cy="1110001"/>
          </a:xfrm>
        </p:spPr>
        <p:txBody>
          <a:bodyPr>
            <a:noAutofit/>
          </a:bodyPr>
          <a:lstStyle/>
          <a:p>
            <a:r>
              <a:rPr lang="ko-KR" altLang="en-US" sz="4400" b="0" i="0" dirty="0">
                <a:solidFill>
                  <a:srgbClr val="000000"/>
                </a:solidFill>
                <a:effectLst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</a:t>
            </a:r>
            <a:r>
              <a:rPr lang="en-US" altLang="ko-KR" sz="4400" b="0" i="0" dirty="0">
                <a:solidFill>
                  <a:srgbClr val="000000"/>
                </a:solidFill>
                <a:effectLst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3-1. CNN</a:t>
            </a:r>
            <a:r>
              <a:rPr lang="ko-KR" altLang="en-US" sz="4400" b="0" i="0" dirty="0">
                <a:solidFill>
                  <a:srgbClr val="000000"/>
                </a:solidFill>
                <a:effectLst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학습데이터 </a:t>
            </a:r>
            <a:r>
              <a:rPr lang="ko-KR" altLang="en-US" sz="440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수집</a:t>
            </a:r>
            <a:br>
              <a:rPr lang="en-US" altLang="ko-KR" sz="440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</a:br>
            <a:r>
              <a:rPr lang="ko-KR" altLang="en-US" sz="440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및 전이학습을 통한 객체분류</a:t>
            </a:r>
            <a:endParaRPr lang="ko-KR" altLang="en-US" sz="4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9277DC-2B2A-4308-BCCA-7AC080293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3480" y="5297487"/>
            <a:ext cx="4106944" cy="43815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2022254027 </a:t>
            </a:r>
            <a:r>
              <a:rPr lang="ko-KR" altLang="en-US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임강혁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53313-BA55-42DC-BAA8-9FC21726E651}"/>
              </a:ext>
            </a:extLst>
          </p:cNvPr>
          <p:cNvSpPr/>
          <p:nvPr/>
        </p:nvSpPr>
        <p:spPr>
          <a:xfrm>
            <a:off x="9863456" y="3162300"/>
            <a:ext cx="2328543" cy="266700"/>
          </a:xfrm>
          <a:prstGeom prst="rect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4146BE-E1B5-46FA-A1C4-A8CEF169F470}"/>
              </a:ext>
            </a:extLst>
          </p:cNvPr>
          <p:cNvSpPr/>
          <p:nvPr/>
        </p:nvSpPr>
        <p:spPr>
          <a:xfrm>
            <a:off x="8863331" y="3162300"/>
            <a:ext cx="3328669" cy="266700"/>
          </a:xfrm>
          <a:prstGeom prst="rect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180E10-C7FB-4A94-95B0-7888655E60DC}"/>
              </a:ext>
            </a:extLst>
          </p:cNvPr>
          <p:cNvSpPr/>
          <p:nvPr/>
        </p:nvSpPr>
        <p:spPr>
          <a:xfrm>
            <a:off x="0" y="5735637"/>
            <a:ext cx="6096000" cy="129382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AB0042-1219-46D4-B3B4-F5B31F794FE4}"/>
              </a:ext>
            </a:extLst>
          </p:cNvPr>
          <p:cNvSpPr/>
          <p:nvPr/>
        </p:nvSpPr>
        <p:spPr>
          <a:xfrm>
            <a:off x="0" y="5979319"/>
            <a:ext cx="7682845" cy="266700"/>
          </a:xfrm>
          <a:prstGeom prst="rect">
            <a:avLst/>
          </a:prstGeom>
          <a:solidFill>
            <a:srgbClr val="FFC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51CF0F-6D49-4469-B4E6-B690CD8EA402}"/>
              </a:ext>
            </a:extLst>
          </p:cNvPr>
          <p:cNvSpPr/>
          <p:nvPr/>
        </p:nvSpPr>
        <p:spPr>
          <a:xfrm>
            <a:off x="0" y="6360318"/>
            <a:ext cx="11258550" cy="370419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모델 3" descr="Toy Plane 1235">
                <a:extLst>
                  <a:ext uri="{FF2B5EF4-FFF2-40B4-BE49-F238E27FC236}">
                    <a16:creationId xmlns:a16="http://schemas.microsoft.com/office/drawing/2014/main" id="{02770DCA-4997-43A1-96C0-9A9A3559C7B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338124" y="150499"/>
              <a:ext cx="1920426" cy="169949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20426" cy="1699491"/>
                    </a:xfrm>
                    <a:prstGeom prst="rect">
                      <a:avLst/>
                    </a:prstGeom>
                  </am3d:spPr>
                  <am3d:camera>
                    <am3d:pos x="0" y="0" z="720447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4693" d="1000000"/>
                    <am3d:preTrans dx="0" dy="-449494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892461" ay="1941911" az="29266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571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모델 3" descr="Toy Plane 1235">
                <a:extLst>
                  <a:ext uri="{FF2B5EF4-FFF2-40B4-BE49-F238E27FC236}">
                    <a16:creationId xmlns:a16="http://schemas.microsoft.com/office/drawing/2014/main" id="{02770DCA-4997-43A1-96C0-9A9A3559C7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8124" y="150499"/>
                <a:ext cx="1920426" cy="1699491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부제목 2">
            <a:extLst>
              <a:ext uri="{FF2B5EF4-FFF2-40B4-BE49-F238E27FC236}">
                <a16:creationId xmlns:a16="http://schemas.microsoft.com/office/drawing/2014/main" id="{3A1B8FD7-E30E-488A-B18D-62E51E5E2516}"/>
              </a:ext>
            </a:extLst>
          </p:cNvPr>
          <p:cNvSpPr txBox="1">
            <a:spLocks/>
          </p:cNvSpPr>
          <p:nvPr/>
        </p:nvSpPr>
        <p:spPr>
          <a:xfrm>
            <a:off x="933450" y="449490"/>
            <a:ext cx="4106944" cy="438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2022.06.16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산업인공지능개론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386B77C-0FA0-4896-8E9A-DD41BF276B72}"/>
              </a:ext>
            </a:extLst>
          </p:cNvPr>
          <p:cNvSpPr txBox="1">
            <a:spLocks/>
          </p:cNvSpPr>
          <p:nvPr/>
        </p:nvSpPr>
        <p:spPr>
          <a:xfrm>
            <a:off x="4685718" y="5735637"/>
            <a:ext cx="6844146" cy="527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pPr algn="r"/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2022254027 </a:t>
            </a:r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임강혁</a:t>
            </a:r>
            <a:endParaRPr lang="ko-KR" altLang="en-US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808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102628"/>
            <a:ext cx="12192000" cy="577010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6" y="382232"/>
            <a:ext cx="389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전이학습을 통한 객체분류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FD707-8572-0A6E-7B81-22D1ED9013A9}"/>
              </a:ext>
            </a:extLst>
          </p:cNvPr>
          <p:cNvSpPr txBox="1"/>
          <p:nvPr/>
        </p:nvSpPr>
        <p:spPr>
          <a:xfrm>
            <a:off x="1159778" y="130419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모델 학습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30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epock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정확도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0.9784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A11D28-399D-255E-97FE-E1ADC4A98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102" y="1730922"/>
            <a:ext cx="6094603" cy="508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1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102628"/>
            <a:ext cx="12192000" cy="577010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6" y="382232"/>
            <a:ext cx="389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전이학습을 통한 객체분류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FD707-8572-0A6E-7B81-22D1ED9013A9}"/>
              </a:ext>
            </a:extLst>
          </p:cNvPr>
          <p:cNvSpPr txBox="1"/>
          <p:nvPr/>
        </p:nvSpPr>
        <p:spPr>
          <a:xfrm>
            <a:off x="1159778" y="130419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테스트 및 평가를 위한 설정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488F96-5DB4-63DF-5834-BFFA27690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015" y="1673530"/>
            <a:ext cx="4501784" cy="51047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DFB782-2490-7982-D6C8-1D2314867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73530"/>
            <a:ext cx="5038526" cy="5184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627548-38F3-4B00-8EC5-15591899B3F7}"/>
              </a:ext>
            </a:extLst>
          </p:cNvPr>
          <p:cNvSpPr txBox="1"/>
          <p:nvPr/>
        </p:nvSpPr>
        <p:spPr>
          <a:xfrm>
            <a:off x="6145635" y="1304198"/>
            <a:ext cx="3979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테스트 평가 함수에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151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102628"/>
            <a:ext cx="12192000" cy="577010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6" y="382232"/>
            <a:ext cx="389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전이학습을 통한 객체분류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FD707-8572-0A6E-7B81-22D1ED9013A9}"/>
              </a:ext>
            </a:extLst>
          </p:cNvPr>
          <p:cNvSpPr txBox="1"/>
          <p:nvPr/>
        </p:nvSpPr>
        <p:spPr>
          <a:xfrm>
            <a:off x="1159778" y="130419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훈련 결과 그래프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3B1B54-C8E0-D7EE-9D93-CCDD32673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66" y="1896608"/>
            <a:ext cx="5563376" cy="45440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DA3CE8-4FDE-4647-DB72-1C2C877EE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016" y="1932261"/>
            <a:ext cx="5420481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24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102628"/>
            <a:ext cx="12192000" cy="577010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6" y="382232"/>
            <a:ext cx="389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전이학습을 통한 객체분류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FD707-8572-0A6E-7B81-22D1ED9013A9}"/>
              </a:ext>
            </a:extLst>
          </p:cNvPr>
          <p:cNvSpPr txBox="1"/>
          <p:nvPr/>
        </p:nvSpPr>
        <p:spPr>
          <a:xfrm>
            <a:off x="1159778" y="130419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예측결과 출력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0F1DDE-3C70-DAB8-1F99-73E584945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21" y="1657948"/>
            <a:ext cx="10133901" cy="510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25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102628"/>
            <a:ext cx="12192000" cy="577010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6" y="382232"/>
            <a:ext cx="389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FD707-8572-0A6E-7B81-22D1ED9013A9}"/>
              </a:ext>
            </a:extLst>
          </p:cNvPr>
          <p:cNvSpPr txBox="1"/>
          <p:nvPr/>
        </p:nvSpPr>
        <p:spPr>
          <a:xfrm>
            <a:off x="1151388" y="1304197"/>
            <a:ext cx="9821411" cy="3886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예측 정확도 좋지 않음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0.428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예상 원인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</a:t>
            </a:r>
            <a:b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수집된 이미지가 학습에 충분하지 않음</a:t>
            </a:r>
            <a:b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수집된 이미지 수에 비해 클래스가 많음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(5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Class)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향후 개선방향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</a:t>
            </a:r>
            <a:b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Data Augmentation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통해 학습데이터를 확장하여 비교</a:t>
            </a:r>
            <a:b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Yolo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모델에 적용하여 비교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8878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4239E-2CD1-09A2-62C5-1D43F33E842E}"/>
              </a:ext>
            </a:extLst>
          </p:cNvPr>
          <p:cNvSpPr txBox="1"/>
          <p:nvPr/>
        </p:nvSpPr>
        <p:spPr>
          <a:xfrm>
            <a:off x="2750630" y="2614997"/>
            <a:ext cx="7047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감사합니다</a:t>
            </a:r>
            <a:r>
              <a:rPr lang="en-US" altLang="ko-KR" sz="8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  <a:endParaRPr lang="ko-KR" altLang="en-US" sz="88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40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77010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인식 대상 문제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2F858-56D8-4511-BF00-97B36AA7D445}"/>
              </a:ext>
            </a:extLst>
          </p:cNvPr>
          <p:cNvSpPr txBox="1"/>
          <p:nvPr/>
        </p:nvSpPr>
        <p:spPr>
          <a:xfrm>
            <a:off x="770082" y="1457198"/>
            <a:ext cx="8882876" cy="335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●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인식 대상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블록 교구에 사용되는 부품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종과 불량부품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종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●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목적 </a:t>
            </a:r>
            <a:b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1.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부품의 선별에 적용 가능</a:t>
            </a:r>
            <a:b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2.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부품의 불량 탐지에 적용 가능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●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확장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향후 데이터셋 확장을 통해 추가 응용방법 적용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부품 종류 및 개수 확인 등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4643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77010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수집 데이터 사례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FEF822-B4F7-45CB-A58F-AF216A03C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6" t="30566" r="31090" b="38994"/>
          <a:stretch/>
        </p:blipFill>
        <p:spPr>
          <a:xfrm>
            <a:off x="595223" y="1570006"/>
            <a:ext cx="2346385" cy="20875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239C77-1821-4728-A960-71F37F8CD8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9" t="32453" r="32222" b="30440"/>
          <a:stretch/>
        </p:blipFill>
        <p:spPr>
          <a:xfrm>
            <a:off x="3312542" y="1570006"/>
            <a:ext cx="2200817" cy="20875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E9F14C-BB56-4137-9871-FB28DEC8F3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0" t="19748" r="20775" b="20755"/>
          <a:stretch/>
        </p:blipFill>
        <p:spPr>
          <a:xfrm>
            <a:off x="966157" y="3909282"/>
            <a:ext cx="2346385" cy="22108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54D1B2-26C0-4EA6-A6C2-9243165B04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8" t="30042" r="31572" b="35744"/>
          <a:stretch/>
        </p:blipFill>
        <p:spPr>
          <a:xfrm rot="16200000">
            <a:off x="5907839" y="1546461"/>
            <a:ext cx="2087592" cy="21346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D14E68-FDA5-4684-A6D7-B65E795AA5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4" t="14135" r="41926" b="54738"/>
          <a:stretch/>
        </p:blipFill>
        <p:spPr>
          <a:xfrm rot="16200000">
            <a:off x="3653757" y="4008981"/>
            <a:ext cx="2087594" cy="21346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3E777CA-4597-4F41-876A-F3B756B68C8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8" t="33102" r="32165" b="32684"/>
          <a:stretch/>
        </p:blipFill>
        <p:spPr>
          <a:xfrm rot="5400000">
            <a:off x="8719534" y="1506011"/>
            <a:ext cx="2087594" cy="22155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3909FC-082B-2C73-D19F-B23BEA5053B7}"/>
              </a:ext>
            </a:extLst>
          </p:cNvPr>
          <p:cNvSpPr txBox="1"/>
          <p:nvPr/>
        </p:nvSpPr>
        <p:spPr>
          <a:xfrm>
            <a:off x="6187528" y="4614656"/>
            <a:ext cx="41980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객체분류 정확도가 낮아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instance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여러 개인 이미지는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차 분석에서는 </a:t>
            </a:r>
            <a:r>
              <a:rPr lang="en-US" altLang="ko-KR" sz="1800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TrainData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set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에서 제외 했음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CEAA050-BB6A-3FC6-79AA-DA0FD06A3B4A}"/>
              </a:ext>
            </a:extLst>
          </p:cNvPr>
          <p:cNvSpPr/>
          <p:nvPr/>
        </p:nvSpPr>
        <p:spPr>
          <a:xfrm>
            <a:off x="648486" y="3758268"/>
            <a:ext cx="10114589" cy="25334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415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77010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수집 데이터 사례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771DEA-B754-4285-9E56-A6C79D1D98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5" t="20147" r="20629" b="19854"/>
          <a:stretch/>
        </p:blipFill>
        <p:spPr>
          <a:xfrm rot="5400000">
            <a:off x="755931" y="1457282"/>
            <a:ext cx="2191473" cy="23126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349CC4-C9A8-4DB8-97B6-39A6596BC5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0" t="25534" r="21219" b="20105"/>
          <a:stretch/>
        </p:blipFill>
        <p:spPr>
          <a:xfrm rot="5400000">
            <a:off x="695324" y="4093595"/>
            <a:ext cx="2194704" cy="21947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7F185F-12BE-4ABE-AA31-E21A68F1FA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0" t="19749" r="19749" b="24130"/>
          <a:stretch/>
        </p:blipFill>
        <p:spPr>
          <a:xfrm rot="5400000">
            <a:off x="3429717" y="1504590"/>
            <a:ext cx="2194705" cy="21947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F20E62-6F81-4E89-9F92-2B4A5746A1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9" t="22537" r="31438" b="17212"/>
          <a:stretch/>
        </p:blipFill>
        <p:spPr>
          <a:xfrm rot="5400000">
            <a:off x="3429716" y="4093596"/>
            <a:ext cx="2194705" cy="21947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31CCA5-0E7A-40D0-8684-F86BC12B7D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3" t="19141" r="31698" b="28910"/>
          <a:stretch/>
        </p:blipFill>
        <p:spPr>
          <a:xfrm rot="5400000">
            <a:off x="6169616" y="1430977"/>
            <a:ext cx="2191476" cy="23387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CFB1E5-8D9E-4C59-8596-01B95E0B5E4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0" t="24298" r="25912" b="17840"/>
          <a:stretch/>
        </p:blipFill>
        <p:spPr>
          <a:xfrm rot="5400000">
            <a:off x="6169614" y="4023208"/>
            <a:ext cx="2191478" cy="23387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0CE593A-D98F-409A-94F1-F819C136FF1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9" t="30700" r="27736" b="35198"/>
          <a:stretch/>
        </p:blipFill>
        <p:spPr>
          <a:xfrm rot="5400000">
            <a:off x="9231584" y="1430978"/>
            <a:ext cx="2191474" cy="23387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91BEA39-AEAF-45D2-82E6-7C249C0D30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9" t="32473" r="20583" b="33425"/>
          <a:stretch/>
        </p:blipFill>
        <p:spPr>
          <a:xfrm rot="5400000">
            <a:off x="9273309" y="4064935"/>
            <a:ext cx="2108024" cy="233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88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102628"/>
            <a:ext cx="12192000" cy="577010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객체분류 정확도가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6" y="382232"/>
            <a:ext cx="389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전이학습을 통한 객체분류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A24B4B-FE74-2ABF-36C8-ECF1407AA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894" y="1875099"/>
            <a:ext cx="8937564" cy="4922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CFD707-8572-0A6E-7B81-22D1ED9013A9}"/>
              </a:ext>
            </a:extLst>
          </p:cNvPr>
          <p:cNvSpPr txBox="1"/>
          <p:nvPr/>
        </p:nvSpPr>
        <p:spPr>
          <a:xfrm>
            <a:off x="1159778" y="130419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로컬 데이터 로드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971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102628"/>
            <a:ext cx="12192000" cy="577010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6" y="382232"/>
            <a:ext cx="389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전이학습을 통한 객체분류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FD707-8572-0A6E-7B81-22D1ED9013A9}"/>
              </a:ext>
            </a:extLst>
          </p:cNvPr>
          <p:cNvSpPr txBox="1"/>
          <p:nvPr/>
        </p:nvSpPr>
        <p:spPr>
          <a:xfrm>
            <a:off x="1159778" y="130419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샘플 출력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F53871-0821-056C-F90D-494370C5C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778" y="1673530"/>
            <a:ext cx="8118446" cy="509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88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102628"/>
            <a:ext cx="12192000" cy="577010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6" y="382232"/>
            <a:ext cx="389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전이학습을 통한 객체분류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FD707-8572-0A6E-7B81-22D1ED9013A9}"/>
              </a:ext>
            </a:extLst>
          </p:cNvPr>
          <p:cNvSpPr txBox="1"/>
          <p:nvPr/>
        </p:nvSpPr>
        <p:spPr>
          <a:xfrm>
            <a:off x="1159778" y="130419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사전 훈련된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resnet18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모델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내려받고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학습 조건 세팅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826D6E-7D5E-A33B-8BBA-61CC9C7E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88" y="1673530"/>
            <a:ext cx="7230650" cy="51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45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102628"/>
            <a:ext cx="12192000" cy="577010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6" y="382232"/>
            <a:ext cx="389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전이학습을 통한 객체분류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FD707-8572-0A6E-7B81-22D1ED9013A9}"/>
              </a:ext>
            </a:extLst>
          </p:cNvPr>
          <p:cNvSpPr txBox="1"/>
          <p:nvPr/>
        </p:nvSpPr>
        <p:spPr>
          <a:xfrm>
            <a:off x="1159778" y="130419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학습 조건 세팅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A9AE1C-6657-9319-A928-E8C7C6EB3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778" y="1673530"/>
            <a:ext cx="71733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21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102628"/>
            <a:ext cx="12192000" cy="577010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6" y="382232"/>
            <a:ext cx="389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전이학습을 통한 객체분류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FD707-8572-0A6E-7B81-22D1ED9013A9}"/>
              </a:ext>
            </a:extLst>
          </p:cNvPr>
          <p:cNvSpPr txBox="1"/>
          <p:nvPr/>
        </p:nvSpPr>
        <p:spPr>
          <a:xfrm>
            <a:off x="1159778" y="130419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모델 학습 진행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4C3E35-B914-C7F0-58F5-C381EA75D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75" y="1673530"/>
            <a:ext cx="6410505" cy="506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68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226</Words>
  <Application>Microsoft Office PowerPoint</Application>
  <PresentationFormat>와이드스크린</PresentationFormat>
  <Paragraphs>49</Paragraphs>
  <Slides>15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경기천년제목 Bold</vt:lpstr>
      <vt:lpstr>경기천년제목 Light</vt:lpstr>
      <vt:lpstr>경기천년제목 Medium</vt:lpstr>
      <vt:lpstr>경기천년제목V Bold</vt:lpstr>
      <vt:lpstr>맑은 고딕</vt:lpstr>
      <vt:lpstr>Arial</vt:lpstr>
      <vt:lpstr>Office 테마</vt:lpstr>
      <vt:lpstr>프로젝트 3-1. CNN학습데이터 수집 및 전이학습을 통한 객체분류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2. 분류-회귀 모델</dc:title>
  <dc:creator>Happy Home</dc:creator>
  <cp:lastModifiedBy>AI-space</cp:lastModifiedBy>
  <cp:revision>5</cp:revision>
  <dcterms:created xsi:type="dcterms:W3CDTF">2023-05-14T08:32:19Z</dcterms:created>
  <dcterms:modified xsi:type="dcterms:W3CDTF">2023-06-16T06:05:13Z</dcterms:modified>
</cp:coreProperties>
</file>